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74" r:id="rId3"/>
    <p:sldId id="260" r:id="rId4"/>
    <p:sldId id="258" r:id="rId5"/>
    <p:sldId id="261" r:id="rId6"/>
    <p:sldId id="264" r:id="rId7"/>
    <p:sldId id="265" r:id="rId8"/>
    <p:sldId id="272" r:id="rId9"/>
    <p:sldId id="266" r:id="rId10"/>
    <p:sldId id="268" r:id="rId11"/>
    <p:sldId id="275" r:id="rId12"/>
    <p:sldId id="276" r:id="rId13"/>
    <p:sldId id="277" r:id="rId14"/>
    <p:sldId id="273" r:id="rId15"/>
    <p:sldId id="278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e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gif>
</file>

<file path=ppt/media/image29.png>
</file>

<file path=ppt/media/image3.png>
</file>

<file path=ppt/media/image4.jpeg>
</file>

<file path=ppt/media/image5.png>
</file>

<file path=ppt/media/image6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4621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890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4147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381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769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71743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8551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4075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676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74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5910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3277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800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361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3845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58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139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5409D5D-9E14-4687-BFB7-F040D9A12E97}" type="datetimeFigureOut">
              <a:rPr lang="ru-RU" smtClean="0"/>
              <a:t>27.05.2021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0635BE-DAD6-46F0-BBA4-3A1D6E3E79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61940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490" y="1320152"/>
            <a:ext cx="10892270" cy="2421464"/>
          </a:xfrm>
        </p:spPr>
        <p:txBody>
          <a:bodyPr>
            <a:noAutofit/>
          </a:bodyPr>
          <a:lstStyle/>
          <a:p>
            <a:pPr algn="ctr"/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6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плагина  системы регистрации действий пользователя в браузере  с  генерацией кода для автоматизации тестирования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30762" y="4644673"/>
            <a:ext cx="7197726" cy="1405467"/>
          </a:xfrm>
        </p:spPr>
        <p:txBody>
          <a:bodyPr>
            <a:noAutofit/>
          </a:bodyPr>
          <a:lstStyle/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09.03.04 Программная инженерия </a:t>
            </a:r>
          </a:p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ипб-17 </a:t>
            </a:r>
            <a:r>
              <a:rPr lang="ru-RU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уликова Э. В.</a:t>
            </a:r>
          </a:p>
          <a:p>
            <a:pPr algn="ctr"/>
            <a:r>
              <a:rPr lang="ru-RU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Смирнов Н. В.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32022" y="417095"/>
            <a:ext cx="23952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РГАТУ</a:t>
            </a:r>
          </a:p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ВКР на тему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38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10</a:t>
            </a:r>
            <a:r>
              <a:rPr lang="ru-RU" dirty="0" smtClean="0"/>
              <a:t>. </a:t>
            </a:r>
            <a:r>
              <a:rPr lang="ru-RU" dirty="0" smtClean="0"/>
              <a:t>Функциональные возможности пользователя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556000" y="6167120"/>
            <a:ext cx="6060824" cy="37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Диаграмма вариантов использования системы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508" y="1909445"/>
            <a:ext cx="601027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26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7256" y="0"/>
            <a:ext cx="10131425" cy="1456267"/>
          </a:xfrm>
        </p:spPr>
        <p:txBody>
          <a:bodyPr/>
          <a:lstStyle/>
          <a:p>
            <a:r>
              <a:rPr lang="ru-RU" dirty="0" smtClean="0"/>
              <a:t>11. Регистрация действий пользователя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982287" y="1062182"/>
            <a:ext cx="4367385" cy="56249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46" y="1293778"/>
            <a:ext cx="3247671" cy="53933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0205" y="4507652"/>
            <a:ext cx="2889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Схема процесса сбора и анализа действий пользователя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11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529" y="147782"/>
            <a:ext cx="10131425" cy="1456267"/>
          </a:xfrm>
        </p:spPr>
        <p:txBody>
          <a:bodyPr/>
          <a:lstStyle/>
          <a:p>
            <a:r>
              <a:rPr lang="ru-RU" dirty="0" smtClean="0"/>
              <a:t>12. Генерация Кода Автоматизированного Теста 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936538" y="875915"/>
            <a:ext cx="4328160" cy="58318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0" y="943726"/>
            <a:ext cx="2380902" cy="56962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2529" y="4804483"/>
            <a:ext cx="3470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Схема процесса генерации </a:t>
            </a:r>
            <a:r>
              <a:rPr lang="en-US" dirty="0" smtClean="0"/>
              <a:t>java-</a:t>
            </a:r>
            <a:r>
              <a:rPr lang="ru-RU" dirty="0" smtClean="0"/>
              <a:t>кода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2637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9546" y="101600"/>
            <a:ext cx="10131425" cy="1456267"/>
          </a:xfrm>
        </p:spPr>
        <p:txBody>
          <a:bodyPr/>
          <a:lstStyle/>
          <a:p>
            <a:r>
              <a:rPr lang="ru-RU" dirty="0" smtClean="0"/>
              <a:t>13. Тестирование программы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782" y="1236134"/>
            <a:ext cx="9365673" cy="49602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44799" y="6271492"/>
            <a:ext cx="717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Пример сгенерированного кода автоматизированного теста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2963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Семинар\extensio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253" y="1246584"/>
            <a:ext cx="8177419" cy="527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91838" y="341745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 smtClean="0"/>
              <a:t>14. Тестирование программы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7247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54181" y="2346789"/>
            <a:ext cx="10741891" cy="3004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  <a:buFont typeface="Wingdings" panose="05000000000000000000" pitchFamily="2" charset="2"/>
              <a:buChar char="ü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разработан плагин (расширение) для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браузера,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который регистрирует действия пользователя в веб системах «НПО «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Криста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», для последующего преобразования в программный код, способный повторить эти действия в автоматизированном режиме с учетом различных тонкостей, разрабатываемых предприятием программных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продуктов;</a:t>
            </a:r>
          </a:p>
          <a:p>
            <a:pPr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</a:pPr>
            <a:endParaRPr lang="ru-RU" sz="20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spcBef>
                <a:spcPts val="150"/>
              </a:spcBef>
              <a:spcAft>
                <a:spcPts val="150"/>
              </a:spcAft>
              <a:buFont typeface="Wingdings" panose="05000000000000000000" pitchFamily="2" charset="2"/>
              <a:buChar char="ü"/>
            </a:pP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Полученная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система может использоваться специалистами предметной области для ускорения разработки функциональных автоматизированных тестов для интерфейса веб-приложений НПО «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Криста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».  </a:t>
            </a:r>
            <a:endParaRPr lang="ru-RU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159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2050" name="Picture 2" descr="Блоги о тестировани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356" y="1948873"/>
            <a:ext cx="5715000" cy="470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6405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ru-RU" dirty="0" smtClean="0"/>
              <a:t>. </a:t>
            </a:r>
            <a:r>
              <a:rPr lang="ru-RU" dirty="0" smtClean="0"/>
              <a:t>Автоматизация тестирования</a:t>
            </a:r>
            <a:endParaRPr lang="ru-RU" dirty="0"/>
          </a:p>
        </p:txBody>
      </p:sp>
      <p:pic>
        <p:nvPicPr>
          <p:cNvPr id="1028" name="Picture 4" descr="Гайд для QA Engineers: как создать фреймворк для автоматизации тестирова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456" y="1810381"/>
            <a:ext cx="7904546" cy="437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67" y="2251193"/>
            <a:ext cx="3163741" cy="1953484"/>
          </a:xfrm>
          <a:prstGeom prst="rect">
            <a:avLst/>
          </a:prstGeom>
        </p:spPr>
      </p:pic>
      <p:pic>
        <p:nvPicPr>
          <p:cNvPr id="1026" name="Picture 2" descr="Как выбрать тесты для автоматизации? — Лаборатория Качеств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98380"/>
            <a:ext cx="4228572" cy="2459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36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ru-RU" dirty="0" smtClean="0"/>
              <a:t>. </a:t>
            </a:r>
            <a:r>
              <a:rPr lang="ru-RU" dirty="0" smtClean="0"/>
              <a:t>Цели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0309" y="2409151"/>
            <a:ext cx="10131425" cy="3649133"/>
          </a:xfrm>
        </p:spPr>
        <p:txBody>
          <a:bodyPr/>
          <a:lstStyle/>
          <a:p>
            <a:pPr marL="0" lvl="0" indent="0">
              <a:buNone/>
            </a:pPr>
            <a:r>
              <a:rPr lang="ru-RU" sz="2200" b="1" u="sng" dirty="0" smtClean="0">
                <a:cs typeface="Times New Roman" panose="02020603050405020304" pitchFamily="18" charset="0"/>
              </a:rPr>
              <a:t>Задачи:</a:t>
            </a:r>
          </a:p>
          <a:p>
            <a:pPr algn="just"/>
            <a:r>
              <a:rPr lang="ru-RU" sz="2200" dirty="0" smtClean="0">
                <a:cs typeface="Times New Roman" panose="02020603050405020304" pitchFamily="18" charset="0"/>
              </a:rPr>
              <a:t>Создать </a:t>
            </a:r>
            <a:r>
              <a:rPr lang="ru-RU" sz="2200" dirty="0">
                <a:cs typeface="Times New Roman" panose="02020603050405020304" pitchFamily="18" charset="0"/>
              </a:rPr>
              <a:t>плагин, который будет регистрировать действия пользователей в браузере</a:t>
            </a:r>
            <a:r>
              <a:rPr lang="ru-RU" sz="2200" dirty="0" smtClean="0">
                <a:cs typeface="Times New Roman" panose="02020603050405020304" pitchFamily="18" charset="0"/>
              </a:rPr>
              <a:t>;</a:t>
            </a:r>
          </a:p>
          <a:p>
            <a:pPr lvl="0" algn="just"/>
            <a:r>
              <a:rPr lang="ru-RU" sz="2200" dirty="0" smtClean="0">
                <a:cs typeface="Times New Roman" panose="02020603050405020304" pitchFamily="18" charset="0"/>
              </a:rPr>
              <a:t>Определять по каким </a:t>
            </a:r>
            <a:r>
              <a:rPr lang="en-US" sz="2200" dirty="0" err="1" smtClean="0">
                <a:cs typeface="Times New Roman" panose="02020603050405020304" pitchFamily="18" charset="0"/>
              </a:rPr>
              <a:t>ui</a:t>
            </a:r>
            <a:r>
              <a:rPr lang="ru-RU" sz="2200" dirty="0" smtClean="0">
                <a:cs typeface="Times New Roman" panose="02020603050405020304" pitchFamily="18" charset="0"/>
              </a:rPr>
              <a:t>-компонентам </a:t>
            </a:r>
            <a:r>
              <a:rPr lang="en-US" sz="2200" dirty="0" smtClean="0">
                <a:cs typeface="Times New Roman" panose="02020603050405020304" pitchFamily="18" charset="0"/>
              </a:rPr>
              <a:t>web-</a:t>
            </a:r>
            <a:r>
              <a:rPr lang="ru-RU" sz="2200" dirty="0" smtClean="0">
                <a:cs typeface="Times New Roman" panose="02020603050405020304" pitchFamily="18" charset="0"/>
              </a:rPr>
              <a:t>приложения совершено действие;</a:t>
            </a:r>
            <a:endParaRPr lang="ru-RU" sz="2200" dirty="0">
              <a:cs typeface="Times New Roman" panose="02020603050405020304" pitchFamily="18" charset="0"/>
            </a:endParaRPr>
          </a:p>
          <a:p>
            <a:pPr lvl="0" algn="just"/>
            <a:r>
              <a:rPr lang="ru-RU" sz="2200" dirty="0" smtClean="0">
                <a:cs typeface="Times New Roman" panose="02020603050405020304" pitchFamily="18" charset="0"/>
              </a:rPr>
              <a:t>Добавить </a:t>
            </a:r>
            <a:r>
              <a:rPr lang="ru-RU" sz="2200" dirty="0">
                <a:cs typeface="Times New Roman" panose="02020603050405020304" pitchFamily="18" charset="0"/>
              </a:rPr>
              <a:t>генерацию </a:t>
            </a:r>
            <a:r>
              <a:rPr lang="ru-RU" sz="2200" dirty="0" err="1">
                <a:cs typeface="Times New Roman" panose="02020603050405020304" pitchFamily="18" charset="0"/>
              </a:rPr>
              <a:t>java</a:t>
            </a:r>
            <a:r>
              <a:rPr lang="ru-RU" sz="2200" dirty="0">
                <a:cs typeface="Times New Roman" panose="02020603050405020304" pitchFamily="18" charset="0"/>
              </a:rPr>
              <a:t>-кода </a:t>
            </a:r>
            <a:r>
              <a:rPr lang="ru-RU" sz="2200" dirty="0" smtClean="0">
                <a:cs typeface="Times New Roman" panose="02020603050405020304" pitchFamily="18" charset="0"/>
              </a:rPr>
              <a:t>тестов (шаблонов</a:t>
            </a:r>
            <a:r>
              <a:rPr lang="ru-RU" sz="2200" dirty="0">
                <a:cs typeface="Times New Roman" panose="02020603050405020304" pitchFamily="18" charset="0"/>
              </a:rPr>
              <a:t>) для </a:t>
            </a:r>
            <a:r>
              <a:rPr lang="en-US" sz="2200" dirty="0" err="1">
                <a:cs typeface="Times New Roman" panose="02020603050405020304" pitchFamily="18" charset="0"/>
              </a:rPr>
              <a:t>ui</a:t>
            </a:r>
            <a:r>
              <a:rPr lang="ru-RU" sz="2200" dirty="0">
                <a:cs typeface="Times New Roman" panose="02020603050405020304" pitchFamily="18" charset="0"/>
              </a:rPr>
              <a:t>-компонентов</a:t>
            </a:r>
            <a:r>
              <a:rPr lang="ru-RU" sz="2400" dirty="0">
                <a:cs typeface="Times New Roman" panose="02020603050405020304" pitchFamily="18" charset="0"/>
              </a:rPr>
              <a:t>.</a:t>
            </a:r>
            <a:endParaRPr lang="ru-RU" dirty="0"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40" y="5624657"/>
            <a:ext cx="10200215" cy="350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494" y="1880199"/>
            <a:ext cx="11025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u="sng" dirty="0" smtClean="0">
                <a:cs typeface="Times New Roman" panose="02020603050405020304" pitchFamily="18" charset="0"/>
              </a:rPr>
              <a:t>Цель</a:t>
            </a:r>
            <a:r>
              <a:rPr lang="ru-RU" sz="2400" dirty="0" smtClean="0">
                <a:cs typeface="Times New Roman" panose="02020603050405020304" pitchFamily="18" charset="0"/>
              </a:rPr>
              <a:t> – 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упростить процесс автоматизации тестирования, сократить время на написания автоматизированных тестов и увеличить количество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140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ru-RU" dirty="0" smtClean="0"/>
              <a:t>. </a:t>
            </a:r>
            <a:r>
              <a:rPr lang="ru-RU" dirty="0" smtClean="0"/>
              <a:t>Аналоги</a:t>
            </a:r>
            <a:endParaRPr lang="ru-RU" dirty="0"/>
          </a:p>
        </p:txBody>
      </p:sp>
      <p:pic>
        <p:nvPicPr>
          <p:cNvPr id="1026" name="Picture 2" descr="Картинки по запросу &quot;Selenium ID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85" y="2065867"/>
            <a:ext cx="5852161" cy="365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vent Lo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469" y="276712"/>
            <a:ext cx="5030170" cy="333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45309" y="5966691"/>
            <a:ext cx="3177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Selenium </a:t>
            </a:r>
            <a:r>
              <a:rPr lang="en-US" dirty="0"/>
              <a:t>IDE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395855" y="5966691"/>
            <a:ext cx="2068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/>
              <a:t>Wildfire</a:t>
            </a:r>
            <a:r>
              <a:rPr lang="ru-RU" dirty="0"/>
              <a:t>.</a:t>
            </a:r>
            <a:r>
              <a:rPr lang="en-US" dirty="0" err="1"/>
              <a:t>ai</a:t>
            </a:r>
            <a:endParaRPr lang="ru-RU" dirty="0"/>
          </a:p>
        </p:txBody>
      </p:sp>
      <p:pic>
        <p:nvPicPr>
          <p:cNvPr id="1032" name="Picture 8" descr="Simulation Lo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469" y="2912476"/>
            <a:ext cx="5030170" cy="2930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1039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ru-RU" dirty="0" smtClean="0"/>
              <a:t>. </a:t>
            </a:r>
            <a:r>
              <a:rPr lang="ru-RU" dirty="0" smtClean="0"/>
              <a:t>Основные Функциональные </a:t>
            </a:r>
            <a:r>
              <a:rPr lang="ru-RU" dirty="0"/>
              <a:t>требования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7400" y="1855740"/>
            <a:ext cx="10859654" cy="4674369"/>
          </a:xfrm>
        </p:spPr>
        <p:txBody>
          <a:bodyPr>
            <a:normAutofit lnSpcReduction="10000"/>
          </a:bodyPr>
          <a:lstStyle/>
          <a:p>
            <a:pPr lvl="0" algn="just"/>
            <a:r>
              <a:rPr lang="ru-RU" dirty="0"/>
              <a:t>Система должна регистрировать действия пользователя при работе в веб-приложении на странице браузера;</a:t>
            </a:r>
          </a:p>
          <a:p>
            <a:pPr lvl="0" algn="just"/>
            <a:r>
              <a:rPr lang="ru-RU" dirty="0"/>
              <a:t>Система должна анализировать и обрабатывать полученные события с веб-страницы приложения;</a:t>
            </a:r>
          </a:p>
          <a:p>
            <a:pPr lvl="0" algn="just"/>
            <a:r>
              <a:rPr lang="ru-RU" dirty="0"/>
              <a:t>Система должна определять с какими </a:t>
            </a:r>
            <a:r>
              <a:rPr lang="en-US" dirty="0" err="1"/>
              <a:t>ui</a:t>
            </a:r>
            <a:r>
              <a:rPr lang="ru-RU" dirty="0"/>
              <a:t>-компонентами и элементами веб-приложения взаимодействовал пользователь;</a:t>
            </a:r>
          </a:p>
          <a:p>
            <a:pPr lvl="0" algn="just"/>
            <a:r>
              <a:rPr lang="ru-RU" dirty="0"/>
              <a:t>Система должны сохранять собранные данные о событиях в клиентское хранилище </a:t>
            </a:r>
            <a:r>
              <a:rPr lang="en-US" dirty="0" err="1"/>
              <a:t>IndexedDB</a:t>
            </a:r>
            <a:r>
              <a:rPr lang="ru-RU" dirty="0"/>
              <a:t> для последующей с ними работы;</a:t>
            </a:r>
          </a:p>
          <a:p>
            <a:pPr lvl="0" algn="just"/>
            <a:r>
              <a:rPr lang="ru-RU" dirty="0"/>
              <a:t>Система должна превращать собранные действия в код на языке программирования </a:t>
            </a:r>
            <a:r>
              <a:rPr lang="en-US" dirty="0"/>
              <a:t>java</a:t>
            </a:r>
            <a:r>
              <a:rPr lang="ru-RU" dirty="0"/>
              <a:t>, адаптированный под корпоративную библиотеку автоматизации тестирования </a:t>
            </a:r>
            <a:r>
              <a:rPr lang="en-US" dirty="0" err="1"/>
              <a:t>autotest</a:t>
            </a:r>
            <a:r>
              <a:rPr lang="ru-RU" dirty="0"/>
              <a:t>-</a:t>
            </a:r>
            <a:r>
              <a:rPr lang="en-US" dirty="0"/>
              <a:t>lib</a:t>
            </a:r>
            <a:r>
              <a:rPr lang="ru-RU" dirty="0"/>
              <a:t>;</a:t>
            </a:r>
          </a:p>
          <a:p>
            <a:pPr lvl="0" algn="just"/>
            <a:r>
              <a:rPr lang="ru-RU" dirty="0"/>
              <a:t>Система должна предоставлять пользователю через графический интерфейс следующие функции:</a:t>
            </a:r>
            <a:endParaRPr lang="ru-RU" sz="1400" dirty="0"/>
          </a:p>
          <a:p>
            <a:pPr lvl="1" algn="just"/>
            <a:r>
              <a:rPr lang="ru-RU" dirty="0"/>
              <a:t>Начать генерацию кода автоматизированного теста;</a:t>
            </a:r>
            <a:endParaRPr lang="ru-RU" sz="1200" dirty="0"/>
          </a:p>
          <a:p>
            <a:pPr lvl="1" algn="just"/>
            <a:r>
              <a:rPr lang="ru-RU" dirty="0"/>
              <a:t>Закончить генерация кода автоматизированного теста;</a:t>
            </a:r>
            <a:endParaRPr lang="ru-RU" sz="1200" dirty="0"/>
          </a:p>
          <a:p>
            <a:pPr lvl="1" algn="just"/>
            <a:r>
              <a:rPr lang="ru-RU" dirty="0"/>
              <a:t>Обновить лог </a:t>
            </a:r>
            <a:r>
              <a:rPr lang="ru-RU" dirty="0" smtClean="0"/>
              <a:t>событий;</a:t>
            </a:r>
            <a:endParaRPr lang="ru-RU" sz="1200" dirty="0"/>
          </a:p>
          <a:p>
            <a:pPr lvl="1" algn="just"/>
            <a:r>
              <a:rPr lang="ru-RU" dirty="0" smtClean="0"/>
              <a:t>Скопировать </a:t>
            </a:r>
            <a:r>
              <a:rPr lang="ru-RU" dirty="0"/>
              <a:t>сгенерированный код.</a:t>
            </a:r>
          </a:p>
        </p:txBody>
      </p:sp>
    </p:spTree>
    <p:extLst>
      <p:ext uri="{BB962C8B-B14F-4D97-AF65-F5344CB8AC3E}">
        <p14:creationId xmlns:p14="http://schemas.microsoft.com/office/powerpoint/2010/main" val="1710302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</a:t>
            </a:r>
            <a:r>
              <a:rPr lang="ru-RU" dirty="0" smtClean="0"/>
              <a:t>. </a:t>
            </a:r>
            <a:r>
              <a:rPr lang="ru-RU" dirty="0" smtClean="0"/>
              <a:t>Используемые</a:t>
            </a:r>
            <a:r>
              <a:rPr lang="ru-RU" dirty="0" smtClean="0"/>
              <a:t> технологии и инструменты</a:t>
            </a:r>
            <a:endParaRPr lang="ru-RU" dirty="0"/>
          </a:p>
        </p:txBody>
      </p:sp>
      <p:pic>
        <p:nvPicPr>
          <p:cNvPr id="3" name="Picture 2" descr="Картинки по запросу &quot;webstorm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36" y="1868489"/>
            <a:ext cx="1813327" cy="181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Картинки по запросу &quot;ts babel j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35" y="4043088"/>
            <a:ext cx="3166957" cy="235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Картинки по запросу &quot;npm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380" y="2273292"/>
            <a:ext cx="2906684" cy="113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Картинки по запросу &quot;react redux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181" y="2469825"/>
            <a:ext cx="5014982" cy="358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reate beautiful frontend of your web in react js with redux by  Rehman_muneer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170" y="4043088"/>
            <a:ext cx="2735848" cy="154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427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</a:t>
            </a:r>
            <a:r>
              <a:rPr lang="ru-RU" dirty="0" smtClean="0"/>
              <a:t>. </a:t>
            </a:r>
            <a:r>
              <a:rPr lang="ru-RU" dirty="0" smtClean="0"/>
              <a:t>Архитектура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85801" y="1782618"/>
            <a:ext cx="3362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Agent </a:t>
            </a:r>
            <a:r>
              <a:rPr lang="ru-RU" dirty="0"/>
              <a:t>и </a:t>
            </a:r>
            <a:r>
              <a:rPr lang="en-US" dirty="0"/>
              <a:t>UI </a:t>
            </a:r>
            <a:r>
              <a:rPr lang="ru-RU" dirty="0"/>
              <a:t>общаются между собой посредством отправки сообщений через </a:t>
            </a:r>
            <a:r>
              <a:rPr lang="en-US" dirty="0"/>
              <a:t>content-script </a:t>
            </a:r>
            <a:r>
              <a:rPr lang="ru-RU" dirty="0"/>
              <a:t>и </a:t>
            </a:r>
            <a:r>
              <a:rPr lang="en-US" dirty="0"/>
              <a:t>background: </a:t>
            </a:r>
            <a:r>
              <a:rPr lang="en-US" b="1" i="1" dirty="0"/>
              <a:t>Agent &lt;-&gt; content-script &lt;-&gt; background &lt;-&gt; UI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408" y="748145"/>
            <a:ext cx="7037246" cy="5647476"/>
          </a:xfrm>
          <a:prstGeom prst="rect">
            <a:avLst/>
          </a:prstGeom>
        </p:spPr>
      </p:pic>
      <p:pic>
        <p:nvPicPr>
          <p:cNvPr id="1026" name="Picture 2" descr="ক্রোম ব্রাউজারের প্রয়োজনীয় ৫ 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23" y="5287711"/>
            <a:ext cx="1547814" cy="103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hromium Blo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342" y="5364573"/>
            <a:ext cx="869661" cy="87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98937" y="4186512"/>
            <a:ext cx="2124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Инструменты разработчика </a:t>
            </a:r>
            <a:r>
              <a:rPr lang="en-US" dirty="0" err="1" smtClean="0"/>
              <a:t>DevTools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0" y="4186512"/>
            <a:ext cx="2124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Расширение в браузере </a:t>
            </a:r>
            <a:r>
              <a:rPr lang="en-US" dirty="0" smtClean="0"/>
              <a:t>Google Chrome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4067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</a:t>
            </a:r>
            <a:r>
              <a:rPr lang="ru-RU" dirty="0" smtClean="0"/>
              <a:t>. </a:t>
            </a:r>
            <a:r>
              <a:rPr lang="en-US" dirty="0" err="1" smtClean="0"/>
              <a:t>Indexeddb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0" y="281864"/>
            <a:ext cx="6972010" cy="356800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72" y="2797971"/>
            <a:ext cx="7192636" cy="382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71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2" t="27911" r="38287" b="31538"/>
          <a:stretch/>
        </p:blipFill>
        <p:spPr bwMode="auto">
          <a:xfrm>
            <a:off x="5793867" y="618688"/>
            <a:ext cx="4612847" cy="351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2161814" y="4904240"/>
            <a:ext cx="80486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 </a:t>
            </a:r>
            <a:r>
              <a:rPr lang="en-US" sz="36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&lt;script </a:t>
            </a:r>
            <a:r>
              <a:rPr lang="en-US" sz="36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src</a:t>
            </a:r>
            <a:r>
              <a:rPr lang="en-US" sz="36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="build/</a:t>
            </a:r>
            <a:r>
              <a:rPr lang="en-US" sz="3600" b="1" dirty="0">
                <a:solidFill>
                  <a:srgbClr val="2D6CB9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ui.bundle.js</a:t>
            </a:r>
            <a:r>
              <a:rPr lang="en-US" sz="36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"&gt;&lt;/script&gt;</a:t>
            </a:r>
            <a:endParaRPr lang="ru-RU" sz="3600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028" name="Picture 4" descr="Branding Guidelines | webpac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086" y="1590531"/>
            <a:ext cx="5955510" cy="2317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64" y="5775739"/>
            <a:ext cx="10715915" cy="369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7183120" y="3362960"/>
            <a:ext cx="2316480" cy="545292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5171440" y="4084683"/>
            <a:ext cx="1717040" cy="862384"/>
          </a:xfrm>
          <a:prstGeom prst="straightConnector1">
            <a:avLst/>
          </a:prstGeom>
          <a:ln w="984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9499600" y="4057246"/>
            <a:ext cx="1219200" cy="1569499"/>
          </a:xfrm>
          <a:prstGeom prst="straightConnector1">
            <a:avLst/>
          </a:prstGeom>
          <a:ln w="1111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Заголовок 1"/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9</a:t>
            </a:r>
            <a:r>
              <a:rPr lang="ru-RU" dirty="0" smtClean="0"/>
              <a:t>. Сборка модулей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5900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1256</TotalTime>
  <Words>378</Words>
  <Application>Microsoft Office PowerPoint</Application>
  <PresentationFormat>Широкоэкранный</PresentationFormat>
  <Paragraphs>49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Arial Unicode MS</vt:lpstr>
      <vt:lpstr>Calibri</vt:lpstr>
      <vt:lpstr>Calibri Light</vt:lpstr>
      <vt:lpstr>Times New Roman</vt:lpstr>
      <vt:lpstr>Wingdings</vt:lpstr>
      <vt:lpstr>Небеса</vt:lpstr>
      <vt:lpstr>«Разработка плагина  системы регистрации действий пользователя в браузере  с  генерацией кода для автоматизации тестирования»</vt:lpstr>
      <vt:lpstr>2. Автоматизация тестирования</vt:lpstr>
      <vt:lpstr>3. Цели и задачи</vt:lpstr>
      <vt:lpstr>4. Аналоги</vt:lpstr>
      <vt:lpstr>5. Основные Функциональные требования</vt:lpstr>
      <vt:lpstr>6. Используемые технологии и инструменты</vt:lpstr>
      <vt:lpstr>7. Архитектура</vt:lpstr>
      <vt:lpstr>8. Indexeddb</vt:lpstr>
      <vt:lpstr>Презентация PowerPoint</vt:lpstr>
      <vt:lpstr>10. Функциональные возможности пользователя</vt:lpstr>
      <vt:lpstr>11. Регистрация действий пользователя</vt:lpstr>
      <vt:lpstr>12. Генерация Кода Автоматизированного Теста </vt:lpstr>
      <vt:lpstr>13. Тестирование программы</vt:lpstr>
      <vt:lpstr>Презентация PowerPoint</vt:lpstr>
      <vt:lpstr>Заключение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плагина  системы регистрации действий пользователя в браузере  с  генерацией кода для автоматизации тестирования</dc:title>
  <dc:creator>Lina OWL</dc:creator>
  <cp:lastModifiedBy>Lina OWL</cp:lastModifiedBy>
  <cp:revision>67</cp:revision>
  <dcterms:created xsi:type="dcterms:W3CDTF">2021-02-13T17:48:34Z</dcterms:created>
  <dcterms:modified xsi:type="dcterms:W3CDTF">2021-05-27T10:51:23Z</dcterms:modified>
</cp:coreProperties>
</file>

<file path=docProps/thumbnail.jpeg>
</file>